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8000"/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2780928"/>
            <a:ext cx="4871718" cy="9647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«Вечный» Дон Кихот и донкихотство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ozon-st.cdn.ngenix.net/multimedia/1018850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566096" cy="570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64096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3100" i="1" dirty="0" smtClean="0">
                <a:solidFill>
                  <a:schemeClr val="accent4">
                    <a:lumMod val="50000"/>
                  </a:schemeClr>
                </a:solidFill>
              </a:rPr>
              <a:t>«Каждый человек есть </a:t>
            </a:r>
            <a:br>
              <a:rPr lang="ru-RU" sz="3100" i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100" i="1" dirty="0" smtClean="0">
                <a:solidFill>
                  <a:schemeClr val="accent4">
                    <a:lumMod val="50000"/>
                  </a:schemeClr>
                </a:solidFill>
              </a:rPr>
              <a:t>немножко Дон Кихот…»</a:t>
            </a:r>
            <a:r>
              <a:rPr lang="ru-RU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100" i="1" dirty="0" smtClean="0">
                <a:solidFill>
                  <a:schemeClr val="accent4">
                    <a:lumMod val="50000"/>
                  </a:schemeClr>
                </a:solidFill>
              </a:rPr>
              <a:t>В.Г.Белинский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988840"/>
            <a:ext cx="4258816" cy="4320520"/>
          </a:xfrm>
        </p:spPr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</a:rPr>
              <a:t>«Вот это книга!</a:t>
            </a:r>
            <a:r>
              <a:rPr lang="ru-RU" dirty="0" smtClean="0">
                <a:solidFill>
                  <a:schemeClr val="bg1"/>
                </a:solidFill>
              </a:rPr>
              <a:t> — восклицал Маяковский, вспоминая свои детские впечатления от «Дон Кихота». — </a:t>
            </a:r>
            <a:r>
              <a:rPr lang="ru-RU" i="1" dirty="0" smtClean="0">
                <a:solidFill>
                  <a:schemeClr val="bg1"/>
                </a:solidFill>
              </a:rPr>
              <a:t>Сделал деревянный меч и латы, разил окружающее»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338" name="Picture 2" descr="http://www.gornitsa.ru/images/products/oser2/al_oldotkr12_44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3950419" cy="5501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188640"/>
            <a:ext cx="5050904" cy="612072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Генрих Гейне: </a:t>
            </a:r>
            <a:r>
              <a:rPr lang="ru-RU" i="1" dirty="0" smtClean="0">
                <a:solidFill>
                  <a:schemeClr val="bg1"/>
                </a:solidFill>
              </a:rPr>
              <a:t>«Сердце моё готово было разорваться, когда я читал о том, как благородный рыцарь, оглушённый и весь смятый, лежал на земле и, не поднимая забрала, словно из могилы, говорил победителю слабым умирающим голосом: «Дульсинея </a:t>
            </a:r>
            <a:r>
              <a:rPr lang="ru-RU" i="1" dirty="0" err="1" smtClean="0">
                <a:solidFill>
                  <a:schemeClr val="bg1"/>
                </a:solidFill>
              </a:rPr>
              <a:t>Тобосская</a:t>
            </a:r>
            <a:r>
              <a:rPr lang="ru-RU" i="1" dirty="0" smtClean="0">
                <a:solidFill>
                  <a:schemeClr val="bg1"/>
                </a:solidFill>
              </a:rPr>
              <a:t> — самая прекрасная женщина в мире, а я самый несчастный рыцарь на свете, но моё бессилие не должно поколебать эту истину»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27650" name="Picture 2" descr="http://detectivebooks.ru/img/d/?src=35711255&amp;i=8&amp;ext=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3381375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33670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ДОН КИХОТ — герой романа великого испанского писателя Мигеля де Сервантеса Сааведры (1547-1616) «Хитроумный идальго Дон Кихот Ламанчский» (первый том — 1605 г., второй — 1615 г.); он же — Рыцарь Печального Образа; он же — Рыцарь Львов; он же — идальго, обедневший дворянин </a:t>
            </a:r>
            <a:r>
              <a:rPr lang="ru-RU" dirty="0" err="1" smtClean="0">
                <a:solidFill>
                  <a:schemeClr val="bg1"/>
                </a:solidFill>
              </a:rPr>
              <a:t>Алонсо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Кихана</a:t>
            </a:r>
            <a:r>
              <a:rPr lang="ru-RU" dirty="0" smtClean="0">
                <a:solidFill>
                  <a:schemeClr val="bg1"/>
                </a:solidFill>
              </a:rPr>
              <a:t> по прозвищу Добрый.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 descr="http://predanie.clients-cdnnow.ru/uploads/media/work/0001/07/thumb_6640_work_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070424" cy="651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40871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2002 году, подводя итоги ушедшего тысячелетия, Нобелевский комитет собрал авторитетное жюри, в которое вошли сто известных писателей из пятидесяти четырёх стран мира. Их попросили определить лучшее произведение мировой литературы. «Книгой всех времён и народов» был назван «Дон Кихот».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23 апреля, в день смерти Сервантеса, во многих странах, в том числе и в России, в переполненных залах множество людей, сменяя друг друга, двое суток беспрерывно читают на разных языках эту трагикомическую эпопею от первой строчки пролога: </a:t>
            </a:r>
            <a:r>
              <a:rPr lang="ru-RU" i="1" dirty="0" smtClean="0">
                <a:solidFill>
                  <a:schemeClr val="bg1"/>
                </a:solidFill>
              </a:rPr>
              <a:t>«Досужий читатель! Ты и без клятвы можешь поверить, как хотелось бы мне, чтобы эта книга, плод моего разумения…»</a:t>
            </a:r>
            <a:r>
              <a:rPr lang="ru-RU" dirty="0" smtClean="0">
                <a:solidFill>
                  <a:schemeClr val="bg1"/>
                </a:solidFill>
              </a:rPr>
              <a:t> — до завершающей авторской росписи-вздоха </a:t>
            </a:r>
            <a:r>
              <a:rPr lang="ru-RU" i="1" dirty="0" smtClean="0">
                <a:solidFill>
                  <a:schemeClr val="bg1"/>
                </a:solidFill>
              </a:rPr>
              <a:t>«</a:t>
            </a:r>
            <a:r>
              <a:rPr lang="ru-RU" i="1" dirty="0" err="1" smtClean="0">
                <a:solidFill>
                  <a:schemeClr val="bg1"/>
                </a:solidFill>
              </a:rPr>
              <a:t>Vale</a:t>
            </a:r>
            <a:r>
              <a:rPr lang="ru-RU" i="1" dirty="0" smtClean="0">
                <a:solidFill>
                  <a:schemeClr val="bg1"/>
                </a:solidFill>
              </a:rPr>
              <a:t>»</a:t>
            </a:r>
            <a:r>
              <a:rPr lang="ru-RU" dirty="0" smtClean="0">
                <a:solidFill>
                  <a:schemeClr val="bg1"/>
                </a:solidFill>
              </a:rPr>
              <a:t>. Никакая другая книга не читается хором всем миром.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kozorezenko.com/upload/big/G-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0"/>
            <a:ext cx="2195736" cy="28006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Автор и его герой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Портрет Сервантеса. Худож. Хуан де Хаурег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35696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Судьба автора романа о Дон Кихоте непроста и драматична. Сервантес — герой битвы при </a:t>
            </a:r>
            <a:r>
              <a:rPr lang="ru-RU" dirty="0" err="1" smtClean="0">
                <a:solidFill>
                  <a:schemeClr val="bg1"/>
                </a:solidFill>
              </a:rPr>
              <a:t>Лепанто</a:t>
            </a:r>
            <a:r>
              <a:rPr lang="ru-RU" dirty="0" smtClean="0">
                <a:solidFill>
                  <a:schemeClr val="bg1"/>
                </a:solidFill>
              </a:rPr>
              <a:t>, инвалид (рука после ранения висела плетью), узник алжирского плена, нищий и бесправный ветеран, униженный ложным обвинением в растрате и позорным пребыванием в долговой тюрьме. Именно в темнице начал он писать роман о Дон Кихоте. Сервантесу в то время было пятьдесят с лишним лет, фактически — он ровесник своего героя, но в то же время именует себя то его отцом, то отчимом. На самом деле они — «близнецы-братья».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274638"/>
            <a:ext cx="27466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Роман-пародия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25144"/>
            <a:ext cx="8507288" cy="187224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На последней странице, прощаясь с читателем, Сервантес подтверждает, что у него </a:t>
            </a:r>
            <a:r>
              <a:rPr lang="ru-RU" i="1" dirty="0" smtClean="0">
                <a:solidFill>
                  <a:schemeClr val="bg1"/>
                </a:solidFill>
              </a:rPr>
              <a:t>«иного желания не было, кроме того, чтобы внушить людям отвращение к вымышленным и нелепым историям, описываемым в рыцарских романах»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1746" name="Picture 2" descr="http://img1.liveinternet.ru/images/attach/b/4/103/177/103177545_large_4.jpg"/>
          <p:cNvPicPr>
            <a:picLocks noChangeAspect="1" noChangeArrowheads="1"/>
          </p:cNvPicPr>
          <p:nvPr/>
        </p:nvPicPr>
        <p:blipFill>
          <a:blip r:embed="rId2" cstate="print"/>
          <a:srcRect l="9764" t="5028" r="2780" b="7015"/>
          <a:stretch>
            <a:fillRect/>
          </a:stretch>
        </p:blipFill>
        <p:spPr bwMode="auto">
          <a:xfrm>
            <a:off x="251520" y="188640"/>
            <a:ext cx="5544616" cy="42117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868144" y="1484784"/>
            <a:ext cx="3275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Сервантес задумал своё произведение как пародию на рыцарские романы, которые во времена позднего Возрождения были весьма популярны. 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242088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Правда, не все рыцарские романы были так уж безнадёжно плохи. К числу произведений, обладавших несомненными художественными достоинствами, Сервантес относил романы «</a:t>
            </a:r>
            <a:r>
              <a:rPr lang="ru-RU" dirty="0" err="1" smtClean="0">
                <a:solidFill>
                  <a:schemeClr val="bg1"/>
                </a:solidFill>
              </a:rPr>
              <a:t>Амадис</a:t>
            </a:r>
            <a:r>
              <a:rPr lang="ru-RU" dirty="0" smtClean="0">
                <a:solidFill>
                  <a:schemeClr val="bg1"/>
                </a:solidFill>
              </a:rPr>
              <a:t> Галльский», «</a:t>
            </a:r>
            <a:r>
              <a:rPr lang="ru-RU" dirty="0" err="1" smtClean="0">
                <a:solidFill>
                  <a:schemeClr val="bg1"/>
                </a:solidFill>
              </a:rPr>
              <a:t>Пальмерин</a:t>
            </a:r>
            <a:r>
              <a:rPr lang="ru-RU" dirty="0" smtClean="0">
                <a:solidFill>
                  <a:schemeClr val="bg1"/>
                </a:solidFill>
              </a:rPr>
              <a:t> Английский», «Дон </a:t>
            </a:r>
            <a:r>
              <a:rPr lang="ru-RU" dirty="0" err="1" smtClean="0">
                <a:solidFill>
                  <a:schemeClr val="bg1"/>
                </a:solidFill>
              </a:rPr>
              <a:t>Бельянис</a:t>
            </a:r>
            <a:r>
              <a:rPr lang="ru-RU" dirty="0" smtClean="0">
                <a:solidFill>
                  <a:schemeClr val="bg1"/>
                </a:solidFill>
              </a:rPr>
              <a:t> Греческий», «</a:t>
            </a:r>
            <a:r>
              <a:rPr lang="ru-RU" dirty="0" err="1" smtClean="0">
                <a:solidFill>
                  <a:schemeClr val="bg1"/>
                </a:solidFill>
              </a:rPr>
              <a:t>Тирант</a:t>
            </a:r>
            <a:r>
              <a:rPr lang="ru-RU" dirty="0" smtClean="0">
                <a:solidFill>
                  <a:schemeClr val="bg1"/>
                </a:solidFill>
              </a:rPr>
              <a:t> Белый». «Наука».)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2770" name="Picture 2" descr="http://vseknigi.co/sites/default/files/book_covers/1008767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3266529" cy="432243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79912" y="2060848"/>
            <a:ext cx="53640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Он даже назвал их в числе книг, которые в «Дон Кихоте» священник и цирюльник решили не предавать огню, когда приговорили к сожжению библиотеку спятившего рыцаря. (На русском языке рыцарский роман сэра Томаса </a:t>
            </a:r>
            <a:r>
              <a:rPr lang="ru-RU" sz="2400" dirty="0" err="1" smtClean="0">
                <a:solidFill>
                  <a:schemeClr val="bg1"/>
                </a:solidFill>
              </a:rPr>
              <a:t>Мэлори</a:t>
            </a:r>
            <a:r>
              <a:rPr lang="ru-RU" sz="2400" dirty="0" smtClean="0">
                <a:solidFill>
                  <a:schemeClr val="bg1"/>
                </a:solidFill>
              </a:rPr>
              <a:t> «Смерть Артура» и — с недавних пор — «</a:t>
            </a:r>
            <a:r>
              <a:rPr lang="ru-RU" sz="2400" dirty="0" err="1" smtClean="0">
                <a:solidFill>
                  <a:schemeClr val="bg1"/>
                </a:solidFill>
              </a:rPr>
              <a:t>Тирант</a:t>
            </a:r>
            <a:r>
              <a:rPr lang="ru-RU" sz="2400" dirty="0" smtClean="0">
                <a:solidFill>
                  <a:schemeClr val="bg1"/>
                </a:solidFill>
              </a:rPr>
              <a:t> Белый» </a:t>
            </a:r>
            <a:r>
              <a:rPr lang="ru-RU" sz="2400" dirty="0" err="1" smtClean="0">
                <a:solidFill>
                  <a:schemeClr val="bg1"/>
                </a:solidFill>
              </a:rPr>
              <a:t>Жуанота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Мартуреля</a:t>
            </a:r>
            <a:r>
              <a:rPr lang="ru-RU" sz="2400" dirty="0" smtClean="0">
                <a:solidFill>
                  <a:schemeClr val="bg1"/>
                </a:solidFill>
              </a:rPr>
              <a:t> и Марти Жуана де </a:t>
            </a:r>
            <a:r>
              <a:rPr lang="ru-RU" sz="2400" dirty="0" err="1" smtClean="0">
                <a:solidFill>
                  <a:schemeClr val="bg1"/>
                </a:solidFill>
              </a:rPr>
              <a:t>Галбы</a:t>
            </a:r>
            <a:r>
              <a:rPr lang="ru-RU" sz="2400" dirty="0" smtClean="0">
                <a:solidFill>
                  <a:schemeClr val="bg1"/>
                </a:solidFill>
              </a:rPr>
              <a:t> выходили в серии «Литературные памятники» издательства 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cdn.quotesgram.com/img/50/32/1334976439-Don_Quix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4453886" cy="593851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196752"/>
            <a:ext cx="4402832" cy="470916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 первых страниц «Дон Кихот» разворачивается как пародия на рыцарский роман. Пародийность проявляется во всём: в структуре романа, в образах главных героев — рыцаря, его оруженосца, коня и прекрасной дамы.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Это становится очевидным уже в сонетах, которыми Сервантес открывает роман, посмеиваясь над обычаем многих авторов предварять книги высокопарными посвящениями. В этих сонетах </a:t>
            </a:r>
            <a:r>
              <a:rPr lang="ru-RU" dirty="0" err="1" smtClean="0">
                <a:solidFill>
                  <a:schemeClr val="bg1"/>
                </a:solidFill>
              </a:rPr>
              <a:t>Амадис</a:t>
            </a:r>
            <a:r>
              <a:rPr lang="ru-RU" dirty="0" smtClean="0">
                <a:solidFill>
                  <a:schemeClr val="bg1"/>
                </a:solidFill>
              </a:rPr>
              <a:t> Галльский, Неистовый Роланд и ряд других рыцарей восхваляют Дон Кихота; </a:t>
            </a:r>
            <a:r>
              <a:rPr lang="ru-RU" dirty="0" err="1" smtClean="0">
                <a:solidFill>
                  <a:schemeClr val="bg1"/>
                </a:solidFill>
              </a:rPr>
              <a:t>Ориана</a:t>
            </a:r>
            <a:r>
              <a:rPr lang="ru-RU" dirty="0" smtClean="0">
                <a:solidFill>
                  <a:schemeClr val="bg1"/>
                </a:solidFill>
              </a:rPr>
              <a:t>, возлюбленная </a:t>
            </a:r>
            <a:r>
              <a:rPr lang="ru-RU" dirty="0" err="1" smtClean="0">
                <a:solidFill>
                  <a:schemeClr val="bg1"/>
                </a:solidFill>
              </a:rPr>
              <a:t>Амадиса</a:t>
            </a:r>
            <a:r>
              <a:rPr lang="ru-RU" dirty="0" smtClean="0">
                <a:solidFill>
                  <a:schemeClr val="bg1"/>
                </a:solidFill>
              </a:rPr>
              <a:t>, выражает восхищение добродетелью Дульсинеи; </a:t>
            </a:r>
            <a:r>
              <a:rPr lang="ru-RU" dirty="0" err="1" smtClean="0">
                <a:solidFill>
                  <a:schemeClr val="bg1"/>
                </a:solidFill>
              </a:rPr>
              <a:t>Гандалин</a:t>
            </a:r>
            <a:r>
              <a:rPr lang="ru-RU" dirty="0" smtClean="0">
                <a:solidFill>
                  <a:schemeClr val="bg1"/>
                </a:solidFill>
              </a:rPr>
              <a:t>, оруженосец </a:t>
            </a:r>
            <a:r>
              <a:rPr lang="ru-RU" dirty="0" err="1" smtClean="0">
                <a:solidFill>
                  <a:schemeClr val="bg1"/>
                </a:solidFill>
              </a:rPr>
              <a:t>Амадиса</a:t>
            </a:r>
            <a:r>
              <a:rPr lang="ru-RU" dirty="0" smtClean="0">
                <a:solidFill>
                  <a:schemeClr val="bg1"/>
                </a:solidFill>
              </a:rPr>
              <a:t>, шлёт привет </a:t>
            </a:r>
            <a:r>
              <a:rPr lang="ru-RU" dirty="0" err="1" smtClean="0">
                <a:solidFill>
                  <a:schemeClr val="bg1"/>
                </a:solidFill>
              </a:rPr>
              <a:t>Санчо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Пансе</a:t>
            </a:r>
            <a:r>
              <a:rPr lang="ru-RU" dirty="0" smtClean="0">
                <a:solidFill>
                  <a:schemeClr val="bg1"/>
                </a:solidFill>
              </a:rPr>
              <a:t>; и, наконец, </a:t>
            </a:r>
            <a:r>
              <a:rPr lang="ru-RU" dirty="0" err="1" smtClean="0">
                <a:solidFill>
                  <a:schemeClr val="bg1"/>
                </a:solidFill>
              </a:rPr>
              <a:t>Бабьека</a:t>
            </a:r>
            <a:r>
              <a:rPr lang="ru-RU" dirty="0" smtClean="0">
                <a:solidFill>
                  <a:schemeClr val="bg1"/>
                </a:solidFill>
              </a:rPr>
              <a:t> — конь Сида — в заключительном сонете ведёт диалог с Росинантом, конём Дон Кихота.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6" name="Picture 6" descr="http://m.fictionbook.ru/static/bookimages/11/16/47/11164730.bin.dir/h/i_0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3184996" cy="404156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0"/>
            <a:ext cx="6660232" cy="6408712"/>
          </a:xfrm>
        </p:spPr>
        <p:txBody>
          <a:bodyPr>
            <a:noAutofit/>
          </a:bodyPr>
          <a:lstStyle/>
          <a:p>
            <a:r>
              <a:rPr lang="ru-RU" sz="2400" dirty="0" smtClean="0"/>
              <a:t> </a:t>
            </a:r>
            <a:r>
              <a:rPr lang="ru-RU" sz="2400" dirty="0" smtClean="0">
                <a:solidFill>
                  <a:schemeClr val="bg1"/>
                </a:solidFill>
              </a:rPr>
              <a:t>ДОН БЕЛЬЯНИС ГРЕЧЕСКИЙ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ДОН КИХОТУ ЛАМАНЧСКОМУ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сонет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Я бил, колол, сражал, крушил, громил,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Мстил тем, кто зло творит, живет  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обманом,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И ловкостью, отвагой, пылом бранным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Всех странствующих рыцарей затмил.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Хранил я верность той, кому был мил;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Как с карликом, справлялся с великаном;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С оружием прошел по многим странам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И честь свою нигде не посрамил.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Служила мне удача, как рабыня,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И случай я за чуб с собой волок,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По тропам и путям судьбы плутая;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Но хоть меня возносит слава ныне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Намного выше, чем луна свой рог,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     Я зависть, Дон Кихот, к тебе питаю.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5842" name="AutoShape 2" descr="https://profilib.com/reader/44/22/b52244/20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https://profilib.com/reader/44/22/b52244/20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6660232" cy="612072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СЕНЬОРА ОРИАНА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ДУЛЬСИНЕЕ ТОБОССКОЙ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сонет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О Дульсинея! Если б только мог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В </a:t>
            </a:r>
            <a:r>
              <a:rPr lang="ru-RU" dirty="0" err="1" smtClean="0">
                <a:solidFill>
                  <a:schemeClr val="bg1"/>
                </a:solidFill>
              </a:rPr>
              <a:t>Тобосо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Мирафлорес</a:t>
            </a:r>
            <a:r>
              <a:rPr lang="ru-RU" dirty="0" smtClean="0">
                <a:solidFill>
                  <a:schemeClr val="bg1"/>
                </a:solidFill>
              </a:rPr>
              <a:t> {27} очутиться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И Лондон мой в твой хутор превратиться,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Я день и ночь благословляла б рок!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О, как хотела б я, чтоб дал мне бог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В твой дивный облик перевоплотиться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И в честь мою на бой быстрее птицы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Летел твой рыцарь, обнажив клинок!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О, если бы невинность соблюла 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И, как тебе стыдливый Дон Кихот,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Мой </a:t>
            </a:r>
            <a:r>
              <a:rPr lang="ru-RU" dirty="0" err="1" smtClean="0">
                <a:solidFill>
                  <a:schemeClr val="bg1"/>
                </a:solidFill>
              </a:rPr>
              <a:t>Амадис</a:t>
            </a:r>
            <a:r>
              <a:rPr lang="ru-RU" dirty="0" smtClean="0">
                <a:solidFill>
                  <a:schemeClr val="bg1"/>
                </a:solidFill>
              </a:rPr>
              <a:t> остался мне лишь другом,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На зависть всем, но зависти не зная,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Вкушала бы я счастье без забот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    И после не страдала б по заслугам!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6866" name="AutoShape 2" descr="https://www.online-novels.com/d/file/d92d7ca0d4152ef3f4dc75655f0fe6b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8" name="Picture 4" descr="http://www.e-reading.mobi/illustrations/71/71939-i_0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4698" y="1700808"/>
            <a:ext cx="3489302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portal-kultura.ru/upload/iblock/abd/DON%20KIHOT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836712"/>
            <a:ext cx="7324725" cy="58483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День рождения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932040" cy="470916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Рукопись первой части «Дон Кихота» Сервантес передал печатнику летом 1604 года. Книга 57-летнего автора вышла в Мадриде в январе 1605 года примерным тиражом 1500-1750 экземпляров.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Издание книги взял на себя книгопродавец Франсиско де </a:t>
            </a:r>
            <a:r>
              <a:rPr lang="ru-RU" dirty="0" err="1" smtClean="0">
                <a:solidFill>
                  <a:schemeClr val="bg1"/>
                </a:solidFill>
              </a:rPr>
              <a:t>Роблес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260648"/>
            <a:ext cx="5482952" cy="659735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Успех книги был колоссальным. В первый же год вышло шесть тиражей. Рассказывают такой случай: однажды испанский король Филипп III увидел с балкона дворца студента, читавшего на ходу книгу и громко смеявшегося; король предположил, что студент либо сошёл с ума, либо читает «Дон Кихота». Придворные поспешили выяснить это и удостоверились, что студент действительно читал роман Сервантеса.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8914" name="Picture 2" descr="http://martin-favik.narod.ru/photo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407894" cy="451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Символика имён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Autofit/>
          </a:bodyPr>
          <a:lstStyle/>
          <a:p>
            <a:r>
              <a:rPr lang="ru-RU" sz="2300" dirty="0" smtClean="0">
                <a:solidFill>
                  <a:schemeClr val="bg1"/>
                </a:solidFill>
              </a:rPr>
              <a:t>Дон Кихот несколько дней выбирал имя для своего коня и неделю — для самого себя. Как пишет Сервантес, имя было </a:t>
            </a:r>
            <a:r>
              <a:rPr lang="ru-RU" sz="2300" i="1" dirty="0" smtClean="0">
                <a:solidFill>
                  <a:schemeClr val="bg1"/>
                </a:solidFill>
              </a:rPr>
              <a:t>«приятное для слуха, изысканное и глубокомысленное, как и все ранее придуманные им имена»</a:t>
            </a:r>
            <a:r>
              <a:rPr lang="ru-RU" sz="2300" dirty="0" smtClean="0">
                <a:solidFill>
                  <a:schemeClr val="bg1"/>
                </a:solidFill>
              </a:rPr>
              <a:t>. На протяжении романа имя героя меняется. </a:t>
            </a:r>
            <a:r>
              <a:rPr lang="ru-RU" sz="2300" dirty="0" err="1" smtClean="0">
                <a:solidFill>
                  <a:schemeClr val="bg1"/>
                </a:solidFill>
              </a:rPr>
              <a:t>Алонсо</a:t>
            </a:r>
            <a:r>
              <a:rPr lang="ru-RU" sz="2300" dirty="0" smtClean="0">
                <a:solidFill>
                  <a:schemeClr val="bg1"/>
                </a:solidFill>
              </a:rPr>
              <a:t> </a:t>
            </a:r>
            <a:r>
              <a:rPr lang="ru-RU" sz="2300" dirty="0" err="1" smtClean="0">
                <a:solidFill>
                  <a:schemeClr val="bg1"/>
                </a:solidFill>
              </a:rPr>
              <a:t>Кихана</a:t>
            </a:r>
            <a:r>
              <a:rPr lang="ru-RU" sz="2300" dirty="0" smtClean="0">
                <a:solidFill>
                  <a:schemeClr val="bg1"/>
                </a:solidFill>
              </a:rPr>
              <a:t>, с которым мы знакомимся на первых страницах книги, был человеком обычным, с одной только особенностью — он был Добрым. Его фамилия сходна с греческим «</a:t>
            </a:r>
            <a:r>
              <a:rPr lang="ru-RU" sz="2300" dirty="0" err="1" smtClean="0">
                <a:solidFill>
                  <a:schemeClr val="bg1"/>
                </a:solidFill>
              </a:rPr>
              <a:t>kixano</a:t>
            </a:r>
            <a:r>
              <a:rPr lang="ru-RU" sz="2300" dirty="0" smtClean="0">
                <a:solidFill>
                  <a:schemeClr val="bg1"/>
                </a:solidFill>
              </a:rPr>
              <a:t>», что означает «достигать, добиваться, находить». Современники Сервантеса при виде имени его героя имели в виду также «челюсть» и «пирог с сыром», что не добавляло нашему рыцарю мужественности и героизма. Кихот — от исп. </a:t>
            </a:r>
            <a:r>
              <a:rPr lang="ru-RU" sz="2300" dirty="0" err="1" smtClean="0">
                <a:solidFill>
                  <a:schemeClr val="bg1"/>
                </a:solidFill>
              </a:rPr>
              <a:t>guijote</a:t>
            </a:r>
            <a:r>
              <a:rPr lang="ru-RU" sz="2300" dirty="0" smtClean="0">
                <a:solidFill>
                  <a:schemeClr val="bg1"/>
                </a:solidFill>
              </a:rPr>
              <a:t> — набедренник, часть рыцарских доспехов. Позже он стал называться доном. Дон в Испании — приставка, подчёркивающая почтительное отношение к лицу, к которому обращаются, указывает на дворянский титул. И ещё так обычно обращались к тем, кто подтвердил свою учёность степенью бакалавра. Позже он удостоился титула Рыцаря Печального Образа и Рыцаря Львов.</a:t>
            </a:r>
            <a:endParaRPr lang="ru-RU" sz="2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33670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Его оруженосец на протяжении всего романа остаётся </a:t>
            </a:r>
            <a:r>
              <a:rPr lang="ru-RU" dirty="0" err="1" smtClean="0">
                <a:solidFill>
                  <a:schemeClr val="bg1"/>
                </a:solidFill>
              </a:rPr>
              <a:t>Санчо</a:t>
            </a:r>
            <a:r>
              <a:rPr lang="ru-RU" dirty="0" smtClean="0">
                <a:solidFill>
                  <a:schemeClr val="bg1"/>
                </a:solidFill>
              </a:rPr>
              <a:t>, даже когда воображение возвышает его до поста губернатора «острова </a:t>
            </a:r>
            <a:r>
              <a:rPr lang="ru-RU" dirty="0" err="1" smtClean="0">
                <a:solidFill>
                  <a:schemeClr val="bg1"/>
                </a:solidFill>
              </a:rPr>
              <a:t>Баратария</a:t>
            </a:r>
            <a:r>
              <a:rPr lang="ru-RU" dirty="0" smtClean="0">
                <a:solidFill>
                  <a:schemeClr val="bg1"/>
                </a:solidFill>
              </a:rPr>
              <a:t>». Имя </a:t>
            </a:r>
            <a:r>
              <a:rPr lang="ru-RU" dirty="0" err="1" smtClean="0">
                <a:solidFill>
                  <a:schemeClr val="bg1"/>
                </a:solidFill>
              </a:rPr>
              <a:t>Санчо</a:t>
            </a:r>
            <a:r>
              <a:rPr lang="ru-RU" dirty="0" smtClean="0">
                <a:solidFill>
                  <a:schemeClr val="bg1"/>
                </a:solidFill>
              </a:rPr>
              <a:t>, весьма распространённое в Испании, имеет примерно те же ассоциации, что Иван в русской фольклорной традиции. «</a:t>
            </a:r>
            <a:r>
              <a:rPr lang="ru-RU" dirty="0" err="1" smtClean="0">
                <a:solidFill>
                  <a:schemeClr val="bg1"/>
                </a:solidFill>
              </a:rPr>
              <a:t>Панса</a:t>
            </a:r>
            <a:r>
              <a:rPr lang="ru-RU" dirty="0" smtClean="0">
                <a:solidFill>
                  <a:schemeClr val="bg1"/>
                </a:solidFill>
              </a:rPr>
              <a:t>» в переводе с испанского — «брюхо».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9938" name="AutoShape 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40" name="AutoShape 4" descr="https://nedaet.org/upload/comments/2f8a05732903aa1be6cf4c28821d50c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42" name="Picture 6" descr="http://eremita.di.uminho.pt/gutenberg/4/0/5/2/40528/40528-h/images/ilp167_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727286" cy="6274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Благородное и звучное имя своему коню Дон Кихот выбирал долго, роясь в памяти и напрягая воображение. </a:t>
            </a:r>
            <a:r>
              <a:rPr lang="ru-RU" i="1" dirty="0" smtClean="0">
                <a:solidFill>
                  <a:schemeClr val="bg1"/>
                </a:solidFill>
              </a:rPr>
              <a:t>«Остроумное изобретение!</a:t>
            </a:r>
            <a:r>
              <a:rPr lang="ru-RU" dirty="0" smtClean="0">
                <a:solidFill>
                  <a:schemeClr val="bg1"/>
                </a:solidFill>
              </a:rPr>
              <a:t> — полагает автор одного из последних жизнеописаний Сервантеса А.Б.Красноглазов. — </a:t>
            </a:r>
            <a:r>
              <a:rPr lang="ru-RU" i="1" dirty="0" smtClean="0">
                <a:solidFill>
                  <a:schemeClr val="bg1"/>
                </a:solidFill>
              </a:rPr>
              <a:t>Испанское </a:t>
            </a:r>
            <a:r>
              <a:rPr lang="ru-RU" i="1" dirty="0" err="1" smtClean="0">
                <a:solidFill>
                  <a:schemeClr val="bg1"/>
                </a:solidFill>
              </a:rPr>
              <a:t>rocinante</a:t>
            </a:r>
            <a:r>
              <a:rPr lang="ru-RU" i="1" dirty="0" smtClean="0">
                <a:solidFill>
                  <a:schemeClr val="bg1"/>
                </a:solidFill>
              </a:rPr>
              <a:t> — сложное слово, состоящее из </a:t>
            </a:r>
            <a:r>
              <a:rPr lang="ru-RU" i="1" dirty="0" err="1" smtClean="0">
                <a:solidFill>
                  <a:schemeClr val="bg1"/>
                </a:solidFill>
              </a:rPr>
              <a:t>rocin</a:t>
            </a:r>
            <a:r>
              <a:rPr lang="ru-RU" i="1" dirty="0" smtClean="0">
                <a:solidFill>
                  <a:schemeClr val="bg1"/>
                </a:solidFill>
              </a:rPr>
              <a:t> — кляча и </a:t>
            </a:r>
            <a:r>
              <a:rPr lang="ru-RU" i="1" dirty="0" err="1" smtClean="0">
                <a:solidFill>
                  <a:schemeClr val="bg1"/>
                </a:solidFill>
              </a:rPr>
              <a:t>ante</a:t>
            </a:r>
            <a:r>
              <a:rPr lang="ru-RU" i="1" dirty="0" smtClean="0">
                <a:solidFill>
                  <a:schemeClr val="bg1"/>
                </a:solidFill>
              </a:rPr>
              <a:t> — перед, прежде, впереди, что вместе означает нечто, бывшее когда-то клячей, или кляча, идущая впереди всех остальных — первая из кляч»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Таким образом, имена основных персонажей романа означают: благородный Набедренник на кляче из кляч с оруженосцем </a:t>
            </a:r>
            <a:r>
              <a:rPr lang="ru-RU" b="1" dirty="0" err="1" smtClean="0">
                <a:solidFill>
                  <a:srgbClr val="002060"/>
                </a:solidFill>
              </a:rPr>
              <a:t>Санчо</a:t>
            </a:r>
            <a:r>
              <a:rPr lang="ru-RU" b="1" dirty="0" smtClean="0">
                <a:solidFill>
                  <a:srgbClr val="002060"/>
                </a:solidFill>
              </a:rPr>
              <a:t> Брюхо.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«Донкихотство»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Донкихотство – понятие многообразное, его толкуют по – разному. Многие называют донкихотством отсутствие чувства реальности и называют донкихотством человека, лезущего на рожон, лишенного ощущения действительности, а потому несуразного, нелепого, жалкого и смешного. Но под донкихотством понимают и не желание приспосабливаться к прозе жизни, стремление преобразить и преобразовать жизнь, упорное и даже героическое следование мечте, верность возвышенной цели, сколько бы цель не противоречила глубокой логике реальных и косвенных факторов. </a:t>
            </a:r>
            <a:r>
              <a:rPr lang="ru-RU" b="1" dirty="0" smtClean="0">
                <a:solidFill>
                  <a:schemeClr val="bg1"/>
                </a:solidFill>
              </a:rPr>
              <a:t>Донкихотство</a:t>
            </a:r>
            <a:r>
              <a:rPr lang="ru-RU" dirty="0" smtClean="0">
                <a:solidFill>
                  <a:schemeClr val="bg1"/>
                </a:solidFill>
              </a:rPr>
              <a:t> - </a:t>
            </a:r>
            <a:r>
              <a:rPr lang="ru-RU" b="1" dirty="0" smtClean="0">
                <a:solidFill>
                  <a:schemeClr val="bg1"/>
                </a:solidFill>
              </a:rPr>
              <a:t>это</a:t>
            </a:r>
            <a:r>
              <a:rPr lang="ru-RU" dirty="0" smtClean="0">
                <a:solidFill>
                  <a:schemeClr val="bg1"/>
                </a:solidFill>
              </a:rPr>
              <a:t> способ мышления и действий благородных людей в рамках добра и красоты, но без учета окружающей действительности. </a:t>
            </a:r>
            <a:r>
              <a:rPr lang="ru-RU" b="1" dirty="0" smtClean="0">
                <a:solidFill>
                  <a:schemeClr val="bg1"/>
                </a:solidFill>
              </a:rPr>
              <a:t>Это</a:t>
            </a:r>
            <a:r>
              <a:rPr lang="ru-RU" dirty="0" smtClean="0">
                <a:solidFill>
                  <a:schemeClr val="bg1"/>
                </a:solidFill>
              </a:rPr>
              <a:t> символ благородства и прекраснодушия, стремления приносить пользу людям, пусть даже во имя неосуществимых идеалов.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"Ничто не обходится нам так дешево и не ценится так дорого, как вежливость".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"И хоть я знаю, что женщины болтают пустяки, а все-таки не слушают их одни </a:t>
            </a:r>
            <a:r>
              <a:rPr lang="ru-RU" dirty="0" err="1" smtClean="0">
                <a:solidFill>
                  <a:schemeClr val="bg1"/>
                </a:solidFill>
              </a:rPr>
              <a:t>дураки</a:t>
            </a:r>
            <a:r>
              <a:rPr lang="ru-RU" dirty="0" smtClean="0">
                <a:solidFill>
                  <a:schemeClr val="bg1"/>
                </a:solidFill>
              </a:rPr>
              <a:t>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"Если не умеешь пользоваться счастьем, когда оно плывет тебе в руки, не жалуйся, когда оно пройдет мимо".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"Усердие — мать успеха".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"Кто в словах излил обиду, тот уже почти простил".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"Один из признаков мудрости — не брать силой того, что можно взять добром".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"Таковы все женщины, — заметил Дон Кихот. — Отличительное свойство их натуры — презирать тех, кто их любит, и любить тех, кто их презирает".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"Нет такого несчастья, которого не изгладило бы из памяти время, и нет такой боли, которой не прекратила бы смерть".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"Сядь на свое место, и тебя не заставят вставать".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"Самая лучшая приправа в мире — это голод".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"Похвала только тогда хороша, когда хорош тот, кто хвалит".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"Все наши безумства проистекают от пустоты в желудке и от воздуха в голове".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"В присутствии любимого существа весьма часто смущаются и немеют самое твердое намерение и самые смелые уста".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"Когда я сплю, я не знаю ни страха, ни надежд, ни трудов, ни блаженств. Спасибо тому, кто изобрел сон. Это единые часы, равняющие пастуха и короля, </a:t>
            </a:r>
            <a:r>
              <a:rPr lang="ru-RU" dirty="0" err="1" smtClean="0">
                <a:solidFill>
                  <a:schemeClr val="bg1"/>
                </a:solidFill>
              </a:rPr>
              <a:t>дуралея</a:t>
            </a:r>
            <a:r>
              <a:rPr lang="ru-RU" dirty="0" smtClean="0">
                <a:solidFill>
                  <a:schemeClr val="bg1"/>
                </a:solidFill>
              </a:rPr>
              <a:t> и мудреца".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"Ни горе, ни радость не бывают слишком продолжительны, а из этого следует, что если горе тянулось очень долго, то, значит, радость уже близка".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74</TotalTime>
  <Words>1169</Words>
  <Application>Microsoft Office PowerPoint</Application>
  <PresentationFormat>Экран (4:3)</PresentationFormat>
  <Paragraphs>55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«Вечный» Дон Кихот и донкихотство</vt:lpstr>
      <vt:lpstr>«Каждый человек есть  немножко Дон Кихот…» В.Г.Белинский </vt:lpstr>
      <vt:lpstr>Презентация PowerPoint</vt:lpstr>
      <vt:lpstr>Презентация PowerPoint</vt:lpstr>
      <vt:lpstr>Презентация PowerPoint</vt:lpstr>
      <vt:lpstr>Автор и его герой</vt:lpstr>
      <vt:lpstr>Роман-пародия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День рождения</vt:lpstr>
      <vt:lpstr>Презентация PowerPoint</vt:lpstr>
      <vt:lpstr>Символика имён</vt:lpstr>
      <vt:lpstr>Презентация PowerPoint</vt:lpstr>
      <vt:lpstr>Презентация PowerPoint</vt:lpstr>
      <vt:lpstr>«Донкихотство»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«Вечный» Дон Кихот и донкихотство</dc:title>
  <dc:creator>Галина</dc:creator>
  <cp:lastModifiedBy>User11</cp:lastModifiedBy>
  <cp:revision>10</cp:revision>
  <dcterms:created xsi:type="dcterms:W3CDTF">2017-09-24T16:49:21Z</dcterms:created>
  <dcterms:modified xsi:type="dcterms:W3CDTF">2020-05-11T15:54:22Z</dcterms:modified>
</cp:coreProperties>
</file>